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64" r:id="rId3"/>
    <p:sldId id="302" r:id="rId4"/>
    <p:sldId id="303" r:id="rId5"/>
    <p:sldId id="304" r:id="rId6"/>
    <p:sldId id="305" r:id="rId7"/>
    <p:sldId id="306" r:id="rId8"/>
    <p:sldId id="307" r:id="rId9"/>
    <p:sldId id="318" r:id="rId10"/>
    <p:sldId id="309" r:id="rId11"/>
    <p:sldId id="310" r:id="rId12"/>
    <p:sldId id="262" r:id="rId13"/>
    <p:sldId id="312" r:id="rId14"/>
    <p:sldId id="317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4" r:id="rId25"/>
    <p:sldId id="315" r:id="rId26"/>
    <p:sldId id="316" r:id="rId27"/>
    <p:sldId id="260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33CCCC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C17E7-255E-461C-BF6F-7885896099C7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164CE-D04D-4E11-A411-341B5E96B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9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64CE-D04D-4E11-A411-341B5E96BF4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80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59C4-FCAF-42A1-9395-D675CCAFF83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59C4-FCAF-42A1-9395-D675CCAFF83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59C4-FCAF-42A1-9395-D675CCAFF83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59C4-FCAF-42A1-9395-D675CCAFF83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59C4-FCAF-42A1-9395-D675CCAFF83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59C4-FCAF-42A1-9395-D675CCAFF83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59C4-FCAF-42A1-9395-D675CCAFF83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59C4-FCAF-42A1-9395-D675CCAFF83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59C4-FCAF-42A1-9395-D675CCAFF83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59C4-FCAF-42A1-9395-D675CCAFF83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9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1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7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8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4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8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007A-0B1E-4BC3-B2CC-480D7616F91D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97EF-0FF0-49A9-A560-F07730DFE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32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" y="16379"/>
            <a:ext cx="8839200" cy="3581400"/>
          </a:xfrm>
        </p:spPr>
        <p:txBody>
          <a:bodyPr>
            <a:normAutofit fontScale="90000"/>
          </a:bodyPr>
          <a:lstStyle/>
          <a:p>
            <a:r>
              <a:rPr lang="en-US" sz="5500" dirty="0" smtClean="0">
                <a:solidFill>
                  <a:srgbClr val="33CCCC"/>
                </a:solidFill>
                <a:latin typeface="Euphemia" pitchFamily="34" charset="0"/>
              </a:rPr>
              <a:t>Impacts of the Michigan Merit Curriculum on Student Outcomes: </a:t>
            </a:r>
            <a:r>
              <a:rPr lang="en-US" sz="5500" dirty="0" smtClean="0">
                <a:solidFill>
                  <a:srgbClr val="33CCCC"/>
                </a:solidFill>
                <a:latin typeface="Euphemia" pitchFamily="34" charset="0"/>
              </a:rPr>
              <a:t/>
            </a:r>
            <a:br>
              <a:rPr lang="en-US" sz="5500" dirty="0" smtClean="0">
                <a:solidFill>
                  <a:srgbClr val="33CCCC"/>
                </a:solidFill>
                <a:latin typeface="Euphemia" pitchFamily="34" charset="0"/>
              </a:rPr>
            </a:br>
            <a:r>
              <a:rPr lang="en-US" sz="5500" dirty="0" smtClean="0">
                <a:solidFill>
                  <a:srgbClr val="33CCCC"/>
                </a:solidFill>
                <a:latin typeface="Euphemia" pitchFamily="34" charset="0"/>
              </a:rPr>
              <a:t>Preliminary </a:t>
            </a:r>
            <a:r>
              <a:rPr lang="en-US" sz="5500" dirty="0" smtClean="0">
                <a:solidFill>
                  <a:srgbClr val="33CCCC"/>
                </a:solidFill>
                <a:latin typeface="Euphemia" pitchFamily="34" charset="0"/>
              </a:rPr>
              <a:t>Findings from the First Cohort</a:t>
            </a:r>
            <a:endParaRPr lang="en-US" sz="5500" dirty="0">
              <a:solidFill>
                <a:srgbClr val="33CCCC"/>
              </a:solidFill>
              <a:latin typeface="Euphemia" pitchFamily="34" charset="0"/>
            </a:endParaRPr>
          </a:p>
        </p:txBody>
      </p:sp>
      <p:pic>
        <p:nvPicPr>
          <p:cNvPr id="1026" name="Picture 2" descr="W:\Groups\MCER_admin\MiConsortium-NoTag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64985"/>
            <a:ext cx="9144000" cy="278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543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Michigan passed a set of reforms in Spring 2006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Based on comprehensive set of K-12 educational standards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Michigan Merit Exam (MME)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Starting in Spring 2007, all </a:t>
            </a:r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11</a:t>
            </a:r>
            <a:r>
              <a:rPr lang="en-US" sz="1800" baseline="30000" dirty="0" smtClean="0">
                <a:solidFill>
                  <a:schemeClr val="bg1"/>
                </a:solidFill>
                <a:latin typeface="Euphemia" pitchFamily="34" charset="0"/>
              </a:rPr>
              <a:t>th</a:t>
            </a:r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 graders </a:t>
            </a:r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have been required to take MME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Graduation </a:t>
            </a:r>
            <a:r>
              <a:rPr lang="en-US" sz="1800" u="sng" dirty="0" smtClean="0">
                <a:solidFill>
                  <a:schemeClr val="bg1"/>
                </a:solidFill>
                <a:latin typeface="Euphemia" pitchFamily="34" charset="0"/>
              </a:rPr>
              <a:t>not</a:t>
            </a:r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 contingent on passing the MME.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ACT is central component of MME, thus all students required to take this college entrance exam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Michigan Merit Curriculum (MMC)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New rigorous graduation requirements for Class of 2011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Michigan Promise Scholarship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Merit-based college </a:t>
            </a:r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scholarship based on MME/ACT </a:t>
            </a:r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performance 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Offered to Classes of 2007 and 2008, then funds discontinued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2192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006600"/>
                </a:solidFill>
                <a:latin typeface="Euphemia" pitchFamily="34" charset="0"/>
              </a:rPr>
              <a:t>Michigan High School Reforms</a:t>
            </a:r>
            <a:endParaRPr lang="en-US" sz="3800" dirty="0">
              <a:solidFill>
                <a:srgbClr val="006600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8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Starting with the high school class of 2011, all students in Michigan will need to pass a set of college-prep courses in order to receive a diploma</a:t>
            </a:r>
          </a:p>
          <a:p>
            <a:pPr lvl="1"/>
            <a:r>
              <a:rPr lang="en-US" sz="1900" dirty="0" smtClean="0">
                <a:solidFill>
                  <a:schemeClr val="bg1"/>
                </a:solidFill>
                <a:latin typeface="Euphemia" pitchFamily="34" charset="0"/>
                <a:hlinkClick r:id="rId3" action="ppaction://hlinksldjump"/>
              </a:rPr>
              <a:t>MMC requirements</a:t>
            </a:r>
            <a:endParaRPr lang="en-US" sz="1900" dirty="0" smtClean="0">
              <a:solidFill>
                <a:schemeClr val="bg1"/>
              </a:solidFill>
              <a:latin typeface="Euphemia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The MMC is a </a:t>
            </a:r>
            <a:r>
              <a:rPr lang="en-US" sz="2000" u="sng" dirty="0" smtClean="0">
                <a:solidFill>
                  <a:schemeClr val="bg1"/>
                </a:solidFill>
                <a:latin typeface="Euphemia" pitchFamily="34" charset="0"/>
              </a:rPr>
              <a:t>HUGE</a:t>
            </a:r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 change</a:t>
            </a:r>
          </a:p>
          <a:p>
            <a:pPr lvl="1"/>
            <a:r>
              <a:rPr lang="en-US" sz="1900" dirty="0" smtClean="0">
                <a:solidFill>
                  <a:schemeClr val="bg1"/>
                </a:solidFill>
                <a:latin typeface="Euphemia" pitchFamily="34" charset="0"/>
                <a:hlinkClick r:id="rId4" action="ppaction://hlinksldjump"/>
              </a:rPr>
              <a:t>District requirements in 2005</a:t>
            </a:r>
            <a:endParaRPr lang="en-US" sz="1900" dirty="0" smtClean="0">
              <a:solidFill>
                <a:schemeClr val="bg1"/>
              </a:solidFill>
              <a:latin typeface="Euphemi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Allows creation of “personal curriculum” for students with difficulty meeting MMC- very limited</a:t>
            </a:r>
          </a:p>
          <a:p>
            <a:endParaRPr lang="en-US" sz="20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uphemia" pitchFamily="34" charset="0"/>
              </a:rPr>
              <a:t>Initial plans for statewide end-of-course exams (EOC) were halted due to funding cuts</a:t>
            </a:r>
          </a:p>
          <a:p>
            <a:endParaRPr lang="en-US" sz="2000" dirty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uphemia" pitchFamily="34" charset="0"/>
              </a:rPr>
              <a:t>Students still required to pass EOCs, but these are developed by districts and/or schools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Euphemia" pitchFamily="34" charset="0"/>
              </a:rPr>
              <a:t>The EOC can be portfolio, a final project, or a series of tests given throughout the course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Euphemia" pitchFamily="34" charset="0"/>
              </a:rPr>
              <a:t>Districts define the passing grade for each EOC</a:t>
            </a:r>
          </a:p>
          <a:p>
            <a:endParaRPr lang="en-US" sz="2000" dirty="0" smtClean="0">
              <a:solidFill>
                <a:schemeClr val="bg1"/>
              </a:solidFill>
              <a:latin typeface="Euphemi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2192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006600"/>
                </a:solidFill>
                <a:latin typeface="Euphemia" pitchFamily="34" charset="0"/>
              </a:rPr>
              <a:t>Michigan Merit Curriculum</a:t>
            </a:r>
            <a:endParaRPr lang="en-US" sz="3800" dirty="0">
              <a:solidFill>
                <a:srgbClr val="006600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Current Study of the MMC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Euphemia" pitchFamily="34" charset="0"/>
              </a:rPr>
              <a:t>Statistical analysis of student achievement, high school completion and college going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Results presented today utilize Michigan administrative data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Future work will compare Michigan to other states</a:t>
            </a:r>
          </a:p>
          <a:p>
            <a:pPr lvl="1"/>
            <a:endParaRPr lang="en-US" sz="16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Euphemia" pitchFamily="34" charset="0"/>
              </a:rPr>
              <a:t>Michigan High School Transcript Study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Intensive data-collection and analysis in 150 randomly selected high schools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Intended to measure the fidelity of implementation and to help explain the results of the statistical analysis</a:t>
            </a:r>
          </a:p>
        </p:txBody>
      </p:sp>
    </p:spTree>
    <p:extLst>
      <p:ext uri="{BB962C8B-B14F-4D97-AF65-F5344CB8AC3E}">
        <p14:creationId xmlns:p14="http://schemas.microsoft.com/office/powerpoint/2010/main" val="18687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6600"/>
                </a:solidFill>
                <a:latin typeface="Euphemia" pitchFamily="34" charset="0"/>
              </a:rPr>
              <a:t>Methodology for Statistical Analysis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Euphemia" pitchFamily="34" charset="0"/>
              </a:rPr>
              <a:t>Sample</a:t>
            </a:r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: 9</a:t>
            </a:r>
            <a:r>
              <a:rPr lang="en-US" sz="2000" baseline="30000" dirty="0" smtClean="0">
                <a:solidFill>
                  <a:schemeClr val="bg1"/>
                </a:solidFill>
                <a:latin typeface="Euphemia" pitchFamily="34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 grade cohorts from 2004-05 to 2008-09 </a:t>
            </a:r>
          </a:p>
          <a:p>
            <a:endParaRPr lang="en-US" sz="20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u="sng" dirty="0" smtClean="0">
                <a:solidFill>
                  <a:schemeClr val="bg1"/>
                </a:solidFill>
                <a:latin typeface="Euphemia" pitchFamily="34" charset="0"/>
              </a:rPr>
              <a:t>Controls</a:t>
            </a:r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: Student 8</a:t>
            </a:r>
            <a:r>
              <a:rPr lang="en-US" sz="2000" baseline="30000" dirty="0" smtClean="0">
                <a:solidFill>
                  <a:schemeClr val="bg1"/>
                </a:solidFill>
                <a:latin typeface="Euphemia" pitchFamily="34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 grade math scores &amp; demographics, school characteristics</a:t>
            </a:r>
          </a:p>
          <a:p>
            <a:pPr lvl="1">
              <a:buNone/>
            </a:pPr>
            <a:endParaRPr lang="en-US" sz="2000" dirty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u="sng" dirty="0" smtClean="0">
                <a:solidFill>
                  <a:schemeClr val="bg1"/>
                </a:solidFill>
                <a:latin typeface="Euphemia" pitchFamily="34" charset="0"/>
              </a:rPr>
              <a:t>Research Design</a:t>
            </a:r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: Interrupted time series</a:t>
            </a:r>
          </a:p>
          <a:p>
            <a:endParaRPr lang="en-US" sz="20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u="sng" dirty="0" smtClean="0">
                <a:solidFill>
                  <a:schemeClr val="bg1"/>
                </a:solidFill>
                <a:latin typeface="Euphemia" pitchFamily="34" charset="0"/>
              </a:rPr>
              <a:t>Outcomes</a:t>
            </a:r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: High school achievement, high school completion, college enrollment</a:t>
            </a:r>
          </a:p>
          <a:p>
            <a:pPr lvl="1">
              <a:buNone/>
            </a:pPr>
            <a:endParaRPr lang="en-US" sz="2000" dirty="0" smtClean="0">
              <a:solidFill>
                <a:schemeClr val="bg1"/>
              </a:solidFill>
              <a:latin typeface="Euphemi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bg1"/>
                </a:solidFill>
                <a:latin typeface="Euphemia" pitchFamily="34" charset="0"/>
              </a:rPr>
              <a:t>Recall that all of the estimated effects that follow are based </a:t>
            </a:r>
            <a:r>
              <a:rPr lang="en-US" sz="2100" b="1" u="sng" dirty="0" smtClean="0">
                <a:solidFill>
                  <a:schemeClr val="bg1"/>
                </a:solidFill>
                <a:latin typeface="Euphemia" pitchFamily="34" charset="0"/>
              </a:rPr>
              <a:t>solely on the very first cohort of students to experience the MMC requirements</a:t>
            </a:r>
          </a:p>
          <a:p>
            <a:pPr lvl="1"/>
            <a:endParaRPr lang="en-US" sz="1800" dirty="0" smtClean="0">
              <a:solidFill>
                <a:schemeClr val="bg1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995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50938" y="2724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srgbClr val="006600"/>
                </a:solidFill>
                <a:latin typeface="Euphemia" pitchFamily="34" charset="0"/>
              </a:rPr>
              <a:t>Research Design: Cohorts Over Time</a:t>
            </a:r>
            <a:endParaRPr lang="en-US" sz="3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95889"/>
              </p:ext>
            </p:extLst>
          </p:nvPr>
        </p:nvGraphicFramePr>
        <p:xfrm>
          <a:off x="1219200" y="1447800"/>
          <a:ext cx="6553200" cy="4876801"/>
        </p:xfrm>
        <a:graphic>
          <a:graphicData uri="http://schemas.openxmlformats.org/drawingml/2006/table">
            <a:tbl>
              <a:tblPr/>
              <a:tblGrid>
                <a:gridCol w="1310640"/>
                <a:gridCol w="1310640"/>
                <a:gridCol w="1310640"/>
                <a:gridCol w="1310640"/>
                <a:gridCol w="1310640"/>
              </a:tblGrid>
              <a:tr h="3272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Euphemia" pitchFamily="34" charset="0"/>
                          <a:ea typeface="Calibri"/>
                        </a:rPr>
                        <a:t>Grade 9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Euphemia" pitchFamily="34" charset="0"/>
                          <a:ea typeface="Calibri"/>
                        </a:rPr>
                        <a:t>Grade 10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Euphemia" pitchFamily="34" charset="0"/>
                          <a:ea typeface="Calibri"/>
                        </a:rPr>
                        <a:t>Grade 11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Euphemia" pitchFamily="34" charset="0"/>
                          <a:ea typeface="Calibri"/>
                        </a:rPr>
                        <a:t>Grade 12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Euphemia" pitchFamily="34" charset="0"/>
                          <a:ea typeface="Calibri"/>
                        </a:rPr>
                        <a:t>2003-2004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</a:txBody>
                  <a:tcPr marL="8660" marR="8660" marT="866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Euphemia" pitchFamily="34" charset="0"/>
                          <a:ea typeface="Calibri"/>
                        </a:rPr>
                        <a:t>2004-2005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</a:txBody>
                  <a:tcPr marL="8660" marR="8660" marT="866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Euphemia" pitchFamily="34" charset="0"/>
                          <a:ea typeface="Calibri"/>
                        </a:rPr>
                        <a:t>2005-2006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</a:txBody>
                  <a:tcPr marL="8660" marR="8660" marT="866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Euphemia" pitchFamily="34" charset="0"/>
                          <a:ea typeface="Calibri"/>
                        </a:rPr>
                        <a:t>2006-2007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</a:txBody>
                  <a:tcPr marL="8660" marR="8660" marT="866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91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Euphemia" pitchFamily="34" charset="0"/>
                          <a:ea typeface="Calibri"/>
                        </a:rPr>
                        <a:t>2007-2008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</a:txBody>
                  <a:tcPr marL="8660" marR="8660" marT="866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Euphemia" pitchFamily="34" charset="0"/>
                          <a:ea typeface="Calibri"/>
                        </a:rPr>
                        <a:t>2008-2009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</a:txBody>
                  <a:tcPr marL="8660" marR="8660" marT="866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Euphemia" pitchFamily="34" charset="0"/>
                          <a:ea typeface="Calibri"/>
                        </a:rPr>
                        <a:t>2009-2010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</a:txBody>
                  <a:tcPr marL="8660" marR="8660" marT="866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Euphemia" pitchFamily="34" charset="0"/>
                          <a:ea typeface="Calibri"/>
                        </a:rPr>
                        <a:t>2010-2011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Euphemia" pitchFamily="34" charset="0"/>
                        <a:ea typeface="Calibri"/>
                      </a:endParaRPr>
                    </a:p>
                  </a:txBody>
                  <a:tcPr marL="8660" marR="8660" marT="866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uphemia" pitchFamily="34" charset="0"/>
                          <a:ea typeface="Calibri"/>
                        </a:rPr>
                        <a:t>  </a:t>
                      </a:r>
                    </a:p>
                  </a:txBody>
                  <a:tcPr marL="8660" marR="8660" marT="8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MMC and High School Completion:</a:t>
            </a:r>
            <a:br>
              <a:rPr lang="en-US" dirty="0" smtClean="0">
                <a:solidFill>
                  <a:srgbClr val="006600"/>
                </a:solidFill>
                <a:latin typeface="Euphemia" pitchFamily="34" charset="0"/>
              </a:rPr>
            </a:br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Preliminary findings for first cohort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53574" cy="45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6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00"/>
                </a:solidFill>
                <a:latin typeface="Euphemia" pitchFamily="34" charset="0"/>
              </a:rPr>
              <a:t>MMC and </a:t>
            </a:r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Test Scores:</a:t>
            </a:r>
            <a:r>
              <a:rPr lang="en-US" dirty="0">
                <a:solidFill>
                  <a:srgbClr val="006600"/>
                </a:solidFill>
                <a:latin typeface="Euphemia" pitchFamily="34" charset="0"/>
              </a:rPr>
              <a:t/>
            </a:r>
            <a:br>
              <a:rPr lang="en-US" dirty="0">
                <a:solidFill>
                  <a:srgbClr val="006600"/>
                </a:solidFill>
                <a:latin typeface="Euphemia" pitchFamily="34" charset="0"/>
              </a:rPr>
            </a:br>
            <a:r>
              <a:rPr lang="en-US" dirty="0">
                <a:solidFill>
                  <a:srgbClr val="006600"/>
                </a:solidFill>
                <a:latin typeface="Euphemia" pitchFamily="34" charset="0"/>
              </a:rPr>
              <a:t>Preliminary findings for first cohort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315200" cy="514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4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32193" cy="661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099"/>
            <a:ext cx="8970817" cy="656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2" y="152400"/>
            <a:ext cx="885169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543800" cy="35353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Euphemia" pitchFamily="34" charset="0"/>
              </a:rPr>
              <a:t>Achievement has barely moved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Euphemia" pitchFamily="34" charset="0"/>
              </a:rPr>
              <a:t>High school graduation rates have not risen much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Euphemia" pitchFamily="34" charset="0"/>
              </a:rPr>
              <a:t>BA attainment leveling off, despite the large economic returns to college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Euphemia" pitchFamily="34" charset="0"/>
              </a:rPr>
              <a:t>The performance of U.S. students is mediocre in comparison to their peers in other developed countries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1752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Euphemia" pitchFamily="34" charset="0"/>
              </a:rPr>
              <a:t>Academic performance among high school students in the U.S. has been largely stagnant over the past 40 years</a:t>
            </a:r>
            <a:endParaRPr lang="en-US" sz="3600" dirty="0">
              <a:solidFill>
                <a:srgbClr val="006600"/>
              </a:solidFill>
              <a:latin typeface="Euphemia" pitchFamily="34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153400" y="2329416"/>
            <a:ext cx="228600" cy="228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8153400" y="2971800"/>
            <a:ext cx="228600" cy="228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153400" y="3886200"/>
            <a:ext cx="228600" cy="228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hlinkClick r:id="rId6" action="ppaction://hlinksldjump"/>
          </p:cNvPr>
          <p:cNvSpPr/>
          <p:nvPr/>
        </p:nvSpPr>
        <p:spPr>
          <a:xfrm>
            <a:off x="8153400" y="4800600"/>
            <a:ext cx="228600" cy="228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72020" cy="649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3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5583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6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55834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05809"/>
            <a:ext cx="9296400" cy="625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1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05809"/>
            <a:ext cx="9289231" cy="62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2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MMC and High School Completion:</a:t>
            </a:r>
            <a:br>
              <a:rPr lang="en-US" dirty="0" smtClean="0">
                <a:solidFill>
                  <a:srgbClr val="006600"/>
                </a:solidFill>
                <a:latin typeface="Euphemia" pitchFamily="34" charset="0"/>
              </a:rPr>
            </a:br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Preliminary findings for first cohort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53574" cy="45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9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00"/>
                </a:solidFill>
                <a:latin typeface="Euphemia" pitchFamily="34" charset="0"/>
              </a:rPr>
              <a:t>MMC and </a:t>
            </a:r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Test Scores:</a:t>
            </a:r>
            <a:r>
              <a:rPr lang="en-US" dirty="0">
                <a:solidFill>
                  <a:srgbClr val="006600"/>
                </a:solidFill>
                <a:latin typeface="Euphemia" pitchFamily="34" charset="0"/>
              </a:rPr>
              <a:t/>
            </a:r>
            <a:br>
              <a:rPr lang="en-US" dirty="0">
                <a:solidFill>
                  <a:srgbClr val="006600"/>
                </a:solidFill>
                <a:latin typeface="Euphemia" pitchFamily="34" charset="0"/>
              </a:rPr>
            </a:br>
            <a:r>
              <a:rPr lang="en-US" dirty="0">
                <a:solidFill>
                  <a:srgbClr val="006600"/>
                </a:solidFill>
                <a:latin typeface="Euphemia" pitchFamily="34" charset="0"/>
              </a:rPr>
              <a:t>Preliminary findings for first cohort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315200" cy="514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9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6600"/>
                </a:solidFill>
                <a:latin typeface="Euphemia" pitchFamily="34" charset="0"/>
              </a:rPr>
              <a:t>Changes in Course Taking?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31520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8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Some Early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Importance of examining impacts separately by student preparation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Euphemia" pitchFamily="34" charset="0"/>
              </a:rPr>
              <a:t>Additional supports for low-achievers?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Euphemia" pitchFamily="34" charset="0"/>
              </a:rPr>
              <a:t>Are high-achievers really benefiting as much as we would hope and expect?</a:t>
            </a:r>
          </a:p>
          <a:p>
            <a:pPr lvl="1">
              <a:buNone/>
            </a:pPr>
            <a:endParaRPr lang="en-US" sz="16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Potential slippage in implementation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Euphemia" pitchFamily="34" charset="0"/>
              </a:rPr>
              <a:t>Will schools grow in ability to implement over time?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Euphemia" pitchFamily="34" charset="0"/>
              </a:rPr>
              <a:t>Transcript study will shed more light on this issue</a:t>
            </a:r>
          </a:p>
          <a:p>
            <a:pPr lvl="1"/>
            <a:endParaRPr lang="en-US" sz="16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Variation in effects across subjects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Euphemia" pitchFamily="34" charset="0"/>
              </a:rPr>
              <a:t>Some concerns: writing and other “non-MMC” subjects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Euphemia" pitchFamily="34" charset="0"/>
              </a:rPr>
              <a:t>Some puzzles: math versus science </a:t>
            </a:r>
          </a:p>
          <a:p>
            <a:pPr lvl="1"/>
            <a:endParaRPr lang="en-US" sz="16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Broader implications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Euphemia" pitchFamily="34" charset="0"/>
              </a:rPr>
              <a:t>Common Core will present a challenge for states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Euphemia" pitchFamily="34" charset="0"/>
              </a:rPr>
              <a:t>Tension between flexibility and rigor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6600"/>
                </a:solidFill>
                <a:latin typeface="Euphemia" pitchFamily="34" charset="0"/>
              </a:rPr>
              <a:t>Thank You.</a:t>
            </a:r>
          </a:p>
          <a:p>
            <a:pPr marL="0" indent="0" algn="ctr">
              <a:buNone/>
            </a:pPr>
            <a:endParaRPr lang="en-US" sz="4000" dirty="0">
              <a:solidFill>
                <a:srgbClr val="006600"/>
              </a:solidFill>
              <a:latin typeface="Euphemia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6600"/>
                </a:solidFill>
                <a:latin typeface="Euphemia" pitchFamily="34" charset="0"/>
              </a:rPr>
              <a:t>Questions?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543800" cy="472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Euphemia" pitchFamily="34" charset="0"/>
              </a:rPr>
              <a:t>Many approaches to elementary reform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Improve teacher training and evaluation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Improve curriculum and pedagogy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Euphemia" pitchFamily="34" charset="0"/>
              </a:rPr>
              <a:t>High school reform has been more limited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Organizational/structural (e.g., “Small Schools”)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Career and Technical Education (CTE)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Dropout prevention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Euphemia" pitchFamily="34" charset="0"/>
              </a:rPr>
              <a:t>Most common secondary reform has been to increase high school graduation requirements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Euphemia" pitchFamily="34" charset="0"/>
              </a:rPr>
              <a:t>e</a:t>
            </a:r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.g., Common Core State Standards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676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Euphemia" pitchFamily="34" charset="0"/>
              </a:rPr>
              <a:t>Common policies to improve high school performance</a:t>
            </a:r>
            <a:endParaRPr lang="en-US" sz="3600" dirty="0">
              <a:solidFill>
                <a:srgbClr val="006600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NAEP Math Trends, by Age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400"/>
            <a:ext cx="861819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839200" y="6553200"/>
            <a:ext cx="228600" cy="228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00"/>
                </a:solidFill>
                <a:latin typeface="Euphemia" pitchFamily="34" charset="0"/>
              </a:rPr>
              <a:t>NAEP </a:t>
            </a:r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Reading Trends</a:t>
            </a:r>
            <a:r>
              <a:rPr lang="en-US" dirty="0">
                <a:solidFill>
                  <a:srgbClr val="006600"/>
                </a:solidFill>
                <a:latin typeface="Euphemia" pitchFamily="34" charset="0"/>
              </a:rPr>
              <a:t>, </a:t>
            </a:r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17-year-olds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8669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839200" y="6553200"/>
            <a:ext cx="228600" cy="228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High School Graduation Trends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19800" cy="538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839200" y="6553200"/>
            <a:ext cx="228600" cy="228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00"/>
                </a:solidFill>
                <a:latin typeface="Euphemia" pitchFamily="34" charset="0"/>
              </a:rPr>
              <a:t>High School Graduation Trends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91200" cy="524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839200" y="6553200"/>
            <a:ext cx="228600" cy="228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Trends in College Entry and Completion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39000" cy="514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839200" y="6553200"/>
            <a:ext cx="228600" cy="228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7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International Comparisons, 15-Year-Olds, 2009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324600" cy="52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868042" y="6553200"/>
            <a:ext cx="228600" cy="228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00"/>
                </a:solidFill>
                <a:latin typeface="Euphemia" pitchFamily="34" charset="0"/>
              </a:rPr>
              <a:t>International Comparisons, 15-Year-Olds, </a:t>
            </a:r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 Growth 1995 to 2009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772400" cy="506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839200" y="6553200"/>
            <a:ext cx="228600" cy="228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1" y="255104"/>
            <a:ext cx="9012829" cy="59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814046" y="6553200"/>
            <a:ext cx="228600" cy="228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Michigan district-level graduation requirements in 2005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1" y="2168346"/>
            <a:ext cx="7626757" cy="338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839200" y="6553200"/>
            <a:ext cx="228600" cy="228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1970s:	Minimum competency exams of basic skills required 		for graduation</a:t>
            </a:r>
          </a:p>
          <a:p>
            <a:pPr marL="0" indent="0">
              <a:buNone/>
            </a:pPr>
            <a:endParaRPr lang="en-US" sz="13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1980s:	“New Basics” curriculum after </a:t>
            </a:r>
            <a:r>
              <a:rPr lang="en-US" sz="2000" i="1" dirty="0" smtClean="0">
                <a:solidFill>
                  <a:schemeClr val="bg1"/>
                </a:solidFill>
                <a:latin typeface="Euphemia" pitchFamily="34" charset="0"/>
              </a:rPr>
              <a:t>A Nation at Risk (1983)</a:t>
            </a:r>
            <a:endParaRPr lang="en-US" sz="2000" dirty="0" smtClean="0">
              <a:solidFill>
                <a:schemeClr val="bg1"/>
              </a:solidFill>
              <a:latin typeface="Euphemia" pitchFamily="34" charset="0"/>
            </a:endParaRPr>
          </a:p>
          <a:p>
            <a:pPr lvl="5"/>
            <a:r>
              <a:rPr lang="en-US" sz="1600" dirty="0" smtClean="0">
                <a:solidFill>
                  <a:schemeClr val="bg1"/>
                </a:solidFill>
                <a:latin typeface="Euphemia" pitchFamily="34" charset="0"/>
              </a:rPr>
              <a:t>Many states raise standards: 4 years of English, and 3 each of math, science and social studies</a:t>
            </a:r>
          </a:p>
          <a:p>
            <a:endParaRPr lang="en-US" sz="13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1990s: 	</a:t>
            </a:r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Standards-based </a:t>
            </a:r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reform leads to high school exit 		exams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2000s:	</a:t>
            </a:r>
            <a:r>
              <a:rPr lang="en-US" sz="2000" i="1" dirty="0" smtClean="0">
                <a:solidFill>
                  <a:schemeClr val="bg1"/>
                </a:solidFill>
                <a:latin typeface="Euphemia" pitchFamily="34" charset="0"/>
              </a:rPr>
              <a:t>No Child Left Behind </a:t>
            </a:r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mostly ignores high schools</a:t>
            </a:r>
          </a:p>
          <a:p>
            <a:pPr lvl="5"/>
            <a:r>
              <a:rPr lang="en-US" sz="1600" dirty="0" smtClean="0">
                <a:solidFill>
                  <a:schemeClr val="bg1"/>
                </a:solidFill>
                <a:latin typeface="Euphemia" pitchFamily="34" charset="0"/>
              </a:rPr>
              <a:t>Movement for Common Core State Standards</a:t>
            </a:r>
          </a:p>
          <a:p>
            <a:pPr lvl="5"/>
            <a:r>
              <a:rPr lang="en-US" sz="1600" dirty="0" smtClean="0">
                <a:solidFill>
                  <a:schemeClr val="bg1"/>
                </a:solidFill>
                <a:latin typeface="Euphemia" pitchFamily="34" charset="0"/>
              </a:rPr>
              <a:t>Promotion of AP course-taking</a:t>
            </a:r>
          </a:p>
          <a:p>
            <a:pPr lvl="5"/>
            <a:r>
              <a:rPr lang="en-US" sz="1600" dirty="0" smtClean="0">
                <a:solidFill>
                  <a:schemeClr val="bg1"/>
                </a:solidFill>
                <a:latin typeface="Euphemia" pitchFamily="34" charset="0"/>
              </a:rPr>
              <a:t>College merit scholarships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447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Euphemia" pitchFamily="34" charset="0"/>
              </a:rPr>
              <a:t>Raising High School Standards Not New</a:t>
            </a:r>
            <a:endParaRPr lang="en-US" sz="3600" dirty="0">
              <a:solidFill>
                <a:srgbClr val="006600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5029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Euphemia" pitchFamily="34" charset="0"/>
              </a:rPr>
              <a:t>Ensures students are prepared for college, and/or jobs in the 21</a:t>
            </a:r>
            <a:r>
              <a:rPr lang="en-US" sz="2200" baseline="30000" dirty="0" smtClean="0">
                <a:solidFill>
                  <a:schemeClr val="bg1"/>
                </a:solidFill>
                <a:latin typeface="Euphemia" pitchFamily="34" charset="0"/>
              </a:rPr>
              <a:t>st</a:t>
            </a:r>
            <a:r>
              <a:rPr lang="en-US" sz="2200" dirty="0" smtClean="0">
                <a:solidFill>
                  <a:schemeClr val="bg1"/>
                </a:solidFill>
                <a:latin typeface="Euphemia" pitchFamily="34" charset="0"/>
              </a:rPr>
              <a:t> century economy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Euphemia" pitchFamily="34" charset="0"/>
              </a:rPr>
              <a:t>Provides information to students and teachers, and adds coherence to the education system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  <a:latin typeface="Euphemia" pitchFamily="34" charset="0"/>
              </a:rPr>
              <a:t>Reduces variation that is often correlated with demographics</a:t>
            </a:r>
          </a:p>
          <a:p>
            <a:pPr marL="457200" lvl="1" indent="0">
              <a:buNone/>
            </a:pPr>
            <a:endParaRPr lang="en-US" sz="22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Euphemia" pitchFamily="34" charset="0"/>
              </a:rPr>
              <a:t>Spurs changes in curriculum, pedagogy, and teacher professional development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12192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006600"/>
                </a:solidFill>
                <a:latin typeface="Euphemia" pitchFamily="34" charset="0"/>
              </a:rPr>
              <a:t>Rationale for High Standards</a:t>
            </a:r>
            <a:endParaRPr lang="en-US" sz="3800" dirty="0">
              <a:solidFill>
                <a:srgbClr val="006600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0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5029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May increase dropout rates, particularly among disadvantaged students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Reduces opportunity to take electives and CTE courses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May increase use of alternative pathways such as the GED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Leads to unintended consequences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Cheating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Relabeling of courses</a:t>
            </a:r>
          </a:p>
          <a:p>
            <a:pPr marL="457200" lvl="1" indent="0">
              <a:buNone/>
            </a:pPr>
            <a:endParaRPr lang="en-US" sz="14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Requires substantial capacity on the part of teachers and schools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MMC sharply increased demand for math/science teachers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No impact on highest-performing students because they were already fulfilling requirements before MMC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2192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006600"/>
                </a:solidFill>
                <a:latin typeface="Euphemia" pitchFamily="34" charset="0"/>
              </a:rPr>
              <a:t>Concerns with High Standards</a:t>
            </a:r>
            <a:endParaRPr lang="en-US" sz="3800" dirty="0">
              <a:solidFill>
                <a:srgbClr val="006600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8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5029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Euphemia" pitchFamily="34" charset="0"/>
              </a:rPr>
              <a:t>High School exit exams show little promise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Reduced HS completion among low-achieving groups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No improvement in HS achievement as measured by 17-year-olds’ NAEP scores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No evidence of positive economic returns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bg1"/>
              </a:solidFill>
              <a:latin typeface="Euphemia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Euphemia" pitchFamily="34" charset="0"/>
              </a:rPr>
              <a:t>Somewhat more evidence to support raising graduation requirements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Substantial economic payoffs to higher-level math and science courses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Euphemia" pitchFamily="34" charset="0"/>
              </a:rPr>
              <a:t>Past efforts to Raise Standards</a:t>
            </a:r>
            <a:endParaRPr lang="en-US" sz="3600" dirty="0">
              <a:solidFill>
                <a:srgbClr val="006600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8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5029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Policies focused on specific courses not successful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“College-Prep for All” in Chicago required all 9</a:t>
            </a:r>
            <a:r>
              <a:rPr lang="en-US" sz="2000" baseline="30000" dirty="0" smtClean="0">
                <a:solidFill>
                  <a:schemeClr val="bg1"/>
                </a:solidFill>
                <a:latin typeface="Euphemia" pitchFamily="34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 graders to take Algebra 1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Reduced student performance and increased course failures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No effect on subsequent math taking or college enrollment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Accelerated Algebra in Charlotte –Mecklenberg, NC required Algebra 1 in 8</a:t>
            </a:r>
            <a:r>
              <a:rPr lang="en-US" sz="2000" baseline="30000" dirty="0" smtClean="0">
                <a:solidFill>
                  <a:schemeClr val="bg1"/>
                </a:solidFill>
                <a:latin typeface="Euphemia" pitchFamily="34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 grade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Led </a:t>
            </a:r>
            <a:r>
              <a:rPr lang="en-US" sz="1800" dirty="0">
                <a:solidFill>
                  <a:schemeClr val="bg1"/>
                </a:solidFill>
                <a:latin typeface="Euphemia" pitchFamily="34" charset="0"/>
              </a:rPr>
              <a:t>to sharp decreases in student math scores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Euphemia" pitchFamily="34" charset="0"/>
              </a:rPr>
              <a:t>Hypotheses</a:t>
            </a:r>
            <a:endParaRPr lang="en-US" sz="2000" dirty="0" smtClean="0">
              <a:solidFill>
                <a:schemeClr val="bg1"/>
              </a:solidFill>
              <a:latin typeface="Euphemia" pitchFamily="34" charset="0"/>
            </a:endParaRP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Students “over” placed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Euphemia" pitchFamily="34" charset="0"/>
              </a:rPr>
              <a:t>Teachers unprepared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Euphemia" pitchFamily="34" charset="0"/>
              </a:rPr>
              <a:t>Past efforts to Raise Standards (continued)</a:t>
            </a:r>
            <a:endParaRPr lang="en-US" sz="3600" dirty="0">
              <a:solidFill>
                <a:srgbClr val="006600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543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Euphemi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Euphemia" pitchFamily="34" charset="0"/>
              </a:rPr>
              <a:t>States requiring students “college-prep” for graduation</a:t>
            </a:r>
            <a:endParaRPr lang="en-US" sz="3600" dirty="0">
              <a:solidFill>
                <a:srgbClr val="006600"/>
              </a:solidFill>
              <a:latin typeface="Euphemi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42071"/>
              </p:ext>
            </p:extLst>
          </p:nvPr>
        </p:nvGraphicFramePr>
        <p:xfrm>
          <a:off x="533400" y="1371600"/>
          <a:ext cx="8001001" cy="5404105"/>
        </p:xfrm>
        <a:graphic>
          <a:graphicData uri="http://schemas.openxmlformats.org/drawingml/2006/table">
            <a:tbl>
              <a:tblPr firstRow="1" firstCol="1" bandRow="1"/>
              <a:tblGrid>
                <a:gridCol w="3674616"/>
                <a:gridCol w="1966539"/>
                <a:gridCol w="2359846"/>
              </a:tblGrid>
              <a:tr h="42946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First </a:t>
                      </a:r>
                      <a:r>
                        <a:rPr lang="en-US" sz="2400" u="sng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HS Class Required to Pass: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1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State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least Algebra 1 and Geometry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least 2 of 3 core science: Biology, Chemistry of Physics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2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AZ,DE,GA,ID,IL,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KY,LA,MS,RI,TN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Various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1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983</Words>
  <Application>Microsoft Office PowerPoint</Application>
  <PresentationFormat>On-screen Show (4:3)</PresentationFormat>
  <Paragraphs>258</Paragraphs>
  <Slides>38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Impacts of the Michigan Merit Curriculum on Student Outcomes:  Preliminary Findings from the First Cohort</vt:lpstr>
      <vt:lpstr>Academic performance among high school students in the U.S. has been largely stagnant over the past 40 years</vt:lpstr>
      <vt:lpstr>Common policies to improve high school performance</vt:lpstr>
      <vt:lpstr>Raising High School Standards Not New</vt:lpstr>
      <vt:lpstr>Rationale for High Standards</vt:lpstr>
      <vt:lpstr>Concerns with High Standards</vt:lpstr>
      <vt:lpstr>Past efforts to Raise Standards</vt:lpstr>
      <vt:lpstr>Past efforts to Raise Standards (continued)</vt:lpstr>
      <vt:lpstr>States requiring students “college-prep” for graduation</vt:lpstr>
      <vt:lpstr>Michigan High School Reforms</vt:lpstr>
      <vt:lpstr>Michigan Merit Curriculum</vt:lpstr>
      <vt:lpstr>Current Study of the MMC</vt:lpstr>
      <vt:lpstr>Methodology for Statistical Analysis</vt:lpstr>
      <vt:lpstr>Research Design: Cohorts Over Time</vt:lpstr>
      <vt:lpstr>MMC and High School Completion: Preliminary findings for first cohort</vt:lpstr>
      <vt:lpstr>MMC and Test Scores: Preliminary findings for first cohort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MMC and High School Completion: Preliminary findings for first cohort</vt:lpstr>
      <vt:lpstr>MMC and Test Scores: Preliminary findings for first cohort</vt:lpstr>
      <vt:lpstr>Changes in Course Taking?</vt:lpstr>
      <vt:lpstr>Some Early Lessons</vt:lpstr>
      <vt:lpstr>PowerPoint Presentation</vt:lpstr>
      <vt:lpstr>NAEP Math Trends, by Age</vt:lpstr>
      <vt:lpstr>NAEP Reading Trends, 17-year-olds</vt:lpstr>
      <vt:lpstr>High School Graduation Trends</vt:lpstr>
      <vt:lpstr>High School Graduation Trends</vt:lpstr>
      <vt:lpstr>Trends in College Entry and Completion</vt:lpstr>
      <vt:lpstr>International Comparisons, 15-Year-Olds, 2009</vt:lpstr>
      <vt:lpstr>International Comparisons, 15-Year-Olds,  Growth 1995 to 2009</vt:lpstr>
      <vt:lpstr>PowerPoint Presentation</vt:lpstr>
      <vt:lpstr>Michigan district-level graduation requirements in 2005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Impacts of the MMC on Student Outcomes</dc:title>
  <dc:creator>Hemelt, Steven</dc:creator>
  <cp:lastModifiedBy>Rosen, Rachel</cp:lastModifiedBy>
  <cp:revision>90</cp:revision>
  <dcterms:created xsi:type="dcterms:W3CDTF">2012-10-17T20:32:24Z</dcterms:created>
  <dcterms:modified xsi:type="dcterms:W3CDTF">2012-10-19T20:05:43Z</dcterms:modified>
</cp:coreProperties>
</file>