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12"/>
  </p:notesMasterIdLst>
  <p:sldIdLst>
    <p:sldId id="256" r:id="rId3"/>
    <p:sldId id="264" r:id="rId4"/>
    <p:sldId id="260" r:id="rId5"/>
    <p:sldId id="262" r:id="rId6"/>
    <p:sldId id="261" r:id="rId7"/>
    <p:sldId id="265" r:id="rId8"/>
    <p:sldId id="266" r:id="rId9"/>
    <p:sldId id="267" r:id="rId10"/>
    <p:sldId id="268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0066"/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114" y="-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gs\Dropbox\MCER\MCER\OctConf\Tables\Table_OctC_0925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../embeddings/oleObject1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v>MMC</c:v>
          </c:tx>
          <c:spPr>
            <a:solidFill>
              <a:schemeClr val="accent3">
                <a:lumMod val="40000"/>
                <a:lumOff val="60000"/>
              </a:schemeClr>
            </a:solidFill>
          </c:spPr>
          <c:invertIfNegative val="0"/>
          <c:cat>
            <c:numRef>
              <c:f>mmc!$A$4:$A$11</c:f>
              <c:numCache>
                <c:formatCode>General</c:formatCode>
                <c:ptCount val="8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</c:numCache>
            </c:numRef>
          </c:cat>
          <c:val>
            <c:numRef>
              <c:f>mmc!$C$4:$C$11</c:f>
              <c:numCache>
                <c:formatCode>#,##0.0</c:formatCode>
                <c:ptCount val="8"/>
                <c:pt idx="0">
                  <c:v>11323.4</c:v>
                </c:pt>
                <c:pt idx="1">
                  <c:v>11469</c:v>
                </c:pt>
                <c:pt idx="2">
                  <c:v>12357.1</c:v>
                </c:pt>
                <c:pt idx="3">
                  <c:v>12228.2</c:v>
                </c:pt>
                <c:pt idx="4">
                  <c:v>12233.9</c:v>
                </c:pt>
                <c:pt idx="5">
                  <c:v>12020</c:v>
                </c:pt>
                <c:pt idx="6">
                  <c:v>11365</c:v>
                </c:pt>
                <c:pt idx="7">
                  <c:v>11189.3</c:v>
                </c:pt>
              </c:numCache>
            </c:numRef>
          </c:val>
        </c:ser>
        <c:ser>
          <c:idx val="1"/>
          <c:order val="1"/>
          <c:tx>
            <c:v>Mixed</c:v>
          </c:tx>
          <c:spPr>
            <a:solidFill>
              <a:schemeClr val="accent3">
                <a:lumMod val="75000"/>
              </a:schemeClr>
            </a:solidFill>
          </c:spPr>
          <c:invertIfNegative val="0"/>
          <c:cat>
            <c:numRef>
              <c:f>mmc!$A$4:$A$11</c:f>
              <c:numCache>
                <c:formatCode>General</c:formatCode>
                <c:ptCount val="8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</c:numCache>
            </c:numRef>
          </c:cat>
          <c:val>
            <c:numRef>
              <c:f>mmc!$E$4:$E$11</c:f>
              <c:numCache>
                <c:formatCode>#,##0.0</c:formatCode>
                <c:ptCount val="8"/>
                <c:pt idx="0">
                  <c:v>1305.7</c:v>
                </c:pt>
                <c:pt idx="1">
                  <c:v>1427.5</c:v>
                </c:pt>
                <c:pt idx="2">
                  <c:v>1428.5</c:v>
                </c:pt>
                <c:pt idx="3">
                  <c:v>1411.4</c:v>
                </c:pt>
                <c:pt idx="4">
                  <c:v>1435.2</c:v>
                </c:pt>
                <c:pt idx="5">
                  <c:v>1400.9</c:v>
                </c:pt>
                <c:pt idx="6">
                  <c:v>1341.1</c:v>
                </c:pt>
                <c:pt idx="7">
                  <c:v>1253.8</c:v>
                </c:pt>
              </c:numCache>
            </c:numRef>
          </c:val>
        </c:ser>
        <c:ser>
          <c:idx val="2"/>
          <c:order val="2"/>
          <c:tx>
            <c:v>Non-MMC</c:v>
          </c:tx>
          <c:spPr>
            <a:solidFill>
              <a:srgbClr val="006600"/>
            </a:solidFill>
          </c:spPr>
          <c:invertIfNegative val="0"/>
          <c:cat>
            <c:numRef>
              <c:f>mmc!$A$4:$A$11</c:f>
              <c:numCache>
                <c:formatCode>General</c:formatCode>
                <c:ptCount val="8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</c:numCache>
            </c:numRef>
          </c:cat>
          <c:val>
            <c:numRef>
              <c:f>mmc!$G$4:$G$11</c:f>
              <c:numCache>
                <c:formatCode>#,##0.0</c:formatCode>
                <c:ptCount val="8"/>
                <c:pt idx="0">
                  <c:v>6907.6</c:v>
                </c:pt>
                <c:pt idx="1">
                  <c:v>6908.4</c:v>
                </c:pt>
                <c:pt idx="2">
                  <c:v>5951</c:v>
                </c:pt>
                <c:pt idx="3">
                  <c:v>4089.8</c:v>
                </c:pt>
                <c:pt idx="4">
                  <c:v>4015.4</c:v>
                </c:pt>
                <c:pt idx="5">
                  <c:v>3872.6</c:v>
                </c:pt>
                <c:pt idx="6">
                  <c:v>3376.1</c:v>
                </c:pt>
                <c:pt idx="7">
                  <c:v>3144.7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143386496"/>
        <c:axId val="143388032"/>
      </c:barChart>
      <c:catAx>
        <c:axId val="143386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>
                <a:solidFill>
                  <a:schemeClr val="bg1"/>
                </a:solidFill>
              </a:defRPr>
            </a:pPr>
            <a:endParaRPr lang="en-US"/>
          </a:p>
        </c:txPr>
        <c:crossAx val="143388032"/>
        <c:crosses val="autoZero"/>
        <c:auto val="1"/>
        <c:lblAlgn val="ctr"/>
        <c:lblOffset val="100"/>
        <c:noMultiLvlLbl val="0"/>
      </c:catAx>
      <c:valAx>
        <c:axId val="143388032"/>
        <c:scaling>
          <c:orientation val="minMax"/>
          <c:max val="20000"/>
        </c:scaling>
        <c:delete val="0"/>
        <c:axPos val="l"/>
        <c:majorGridlines>
          <c:spPr>
            <a:ln>
              <a:solidFill>
                <a:schemeClr val="accent1"/>
              </a:solidFill>
            </a:ln>
          </c:spPr>
        </c:majorGridlines>
        <c:numFmt formatCode="#,##0" sourceLinked="0"/>
        <c:majorTickMark val="none"/>
        <c:minorTickMark val="none"/>
        <c:tickLblPos val="nextTo"/>
        <c:txPr>
          <a:bodyPr/>
          <a:lstStyle/>
          <a:p>
            <a:pPr>
              <a:defRPr sz="1400">
                <a:solidFill>
                  <a:schemeClr val="bg1"/>
                </a:solidFill>
              </a:defRPr>
            </a:pPr>
            <a:endParaRPr lang="en-US"/>
          </a:p>
        </c:txPr>
        <c:crossAx val="143386496"/>
        <c:crosses val="autoZero"/>
        <c:crossBetween val="between"/>
        <c:majorUnit val="5000"/>
      </c:valAx>
    </c:plotArea>
    <c:legend>
      <c:legendPos val="b"/>
      <c:layout/>
      <c:overlay val="0"/>
      <c:txPr>
        <a:bodyPr/>
        <a:lstStyle/>
        <a:p>
          <a:pPr>
            <a:defRPr sz="1500">
              <a:solidFill>
                <a:schemeClr val="bg1"/>
              </a:solidFill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Sheet1!$A$11</c:f>
              <c:strCache>
                <c:ptCount val="1"/>
                <c:pt idx="0">
                  <c:v>Mixed and Non-MMC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cat>
            <c:numRef>
              <c:f>Sheet1!$B$10:$I$10</c:f>
              <c:numCache>
                <c:formatCode>General</c:formatCode>
                <c:ptCount val="8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</c:numCache>
            </c:numRef>
          </c:cat>
          <c:val>
            <c:numRef>
              <c:f>Sheet1!$B$11:$I$11</c:f>
              <c:numCache>
                <c:formatCode>General</c:formatCode>
                <c:ptCount val="8"/>
                <c:pt idx="0">
                  <c:v>43.335889943998055</c:v>
                </c:pt>
                <c:pt idx="1">
                  <c:v>42.628238963531672</c:v>
                </c:pt>
                <c:pt idx="2">
                  <c:v>48.596151240005419</c:v>
                </c:pt>
                <c:pt idx="3">
                  <c:v>63.455090909090906</c:v>
                </c:pt>
                <c:pt idx="4">
                  <c:v>62.672477064220182</c:v>
                </c:pt>
                <c:pt idx="5">
                  <c:v>62.892450682852804</c:v>
                </c:pt>
                <c:pt idx="6">
                  <c:v>68.051303794784815</c:v>
                </c:pt>
                <c:pt idx="7">
                  <c:v>71.638781541259377</c:v>
                </c:pt>
              </c:numCache>
            </c:numRef>
          </c:val>
        </c:ser>
        <c:ser>
          <c:idx val="1"/>
          <c:order val="1"/>
          <c:tx>
            <c:strRef>
              <c:f>Sheet1!$A$12</c:f>
              <c:strCache>
                <c:ptCount val="1"/>
                <c:pt idx="0">
                  <c:v>MMC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cat>
            <c:numRef>
              <c:f>Sheet1!$B$10:$I$10</c:f>
              <c:numCache>
                <c:formatCode>General</c:formatCode>
                <c:ptCount val="8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</c:numCache>
            </c:numRef>
          </c:cat>
          <c:val>
            <c:numRef>
              <c:f>Sheet1!$B$12:$I$12</c:f>
              <c:numCache>
                <c:formatCode>General</c:formatCode>
                <c:ptCount val="8"/>
                <c:pt idx="0">
                  <c:v>31.436986664311579</c:v>
                </c:pt>
                <c:pt idx="1">
                  <c:v>30.983433603627169</c:v>
                </c:pt>
                <c:pt idx="2">
                  <c:v>29.019260338269806</c:v>
                </c:pt>
                <c:pt idx="3">
                  <c:v>28.541298658815833</c:v>
                </c:pt>
                <c:pt idx="4">
                  <c:v>27.919323197645905</c:v>
                </c:pt>
                <c:pt idx="5">
                  <c:v>27.58477537437604</c:v>
                </c:pt>
                <c:pt idx="6">
                  <c:v>28.244434667839858</c:v>
                </c:pt>
                <c:pt idx="7">
                  <c:v>28.165072839395837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083200"/>
        <c:axId val="34084736"/>
      </c:barChart>
      <c:catAx>
        <c:axId val="340832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solidFill>
                  <a:schemeClr val="bg1"/>
                </a:solidFill>
              </a:defRPr>
            </a:pPr>
            <a:endParaRPr lang="en-US"/>
          </a:p>
        </c:txPr>
        <c:crossAx val="34084736"/>
        <c:crosses val="autoZero"/>
        <c:auto val="1"/>
        <c:lblAlgn val="ctr"/>
        <c:lblOffset val="100"/>
        <c:noMultiLvlLbl val="0"/>
      </c:catAx>
      <c:valAx>
        <c:axId val="34084736"/>
        <c:scaling>
          <c:orientation val="minMax"/>
        </c:scaling>
        <c:delete val="0"/>
        <c:axPos val="l"/>
        <c:majorGridlines>
          <c:spPr>
            <a:ln>
              <a:solidFill>
                <a:schemeClr val="accent1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solidFill>
                  <a:schemeClr val="bg1"/>
                </a:solidFill>
              </a:defRPr>
            </a:pPr>
            <a:endParaRPr lang="en-US"/>
          </a:p>
        </c:txPr>
        <c:crossAx val="34083200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500">
              <a:solidFill>
                <a:schemeClr val="bg1"/>
              </a:solidFill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0.43</cdr:x>
      <cdr:y>0.03409</cdr:y>
    </cdr:from>
    <cdr:to>
      <cdr:x>0.43</cdr:x>
      <cdr:y>0.81818</cdr:y>
    </cdr:to>
    <cdr:cxnSp macro="">
      <cdr:nvCxnSpPr>
        <cdr:cNvPr id="2" name="Straight Connector 1"/>
        <cdr:cNvCxnSpPr/>
      </cdr:nvCxnSpPr>
      <cdr:spPr>
        <a:xfrm xmlns:a="http://schemas.openxmlformats.org/drawingml/2006/main">
          <a:off x="3276600" y="152396"/>
          <a:ext cx="0" cy="3505204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FF0000"/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0.54</cdr:x>
      <cdr:y>0.03409</cdr:y>
    </cdr:from>
    <cdr:to>
      <cdr:x>0.54</cdr:x>
      <cdr:y>0.81818</cdr:y>
    </cdr:to>
    <cdr:cxnSp macro="">
      <cdr:nvCxnSpPr>
        <cdr:cNvPr id="4" name="Straight Connector 3"/>
        <cdr:cNvCxnSpPr/>
      </cdr:nvCxnSpPr>
      <cdr:spPr>
        <a:xfrm xmlns:a="http://schemas.openxmlformats.org/drawingml/2006/main">
          <a:off x="4114800" y="152396"/>
          <a:ext cx="0" cy="3505204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FF0000"/>
          </a:solidFill>
          <a:prstDash val="solid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0.40952</cdr:x>
      <cdr:y>0.03226</cdr:y>
    </cdr:from>
    <cdr:to>
      <cdr:x>0.40952</cdr:x>
      <cdr:y>0.83871</cdr:y>
    </cdr:to>
    <cdr:cxnSp macro="">
      <cdr:nvCxnSpPr>
        <cdr:cNvPr id="2" name="Straight Connector 1"/>
        <cdr:cNvCxnSpPr/>
      </cdr:nvCxnSpPr>
      <cdr:spPr>
        <a:xfrm xmlns:a="http://schemas.openxmlformats.org/drawingml/2006/main" flipH="1">
          <a:off x="3276570" y="152400"/>
          <a:ext cx="30" cy="3810002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FF0000"/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0.52381</cdr:x>
      <cdr:y>0.03226</cdr:y>
    </cdr:from>
    <cdr:to>
      <cdr:x>0.52381</cdr:x>
      <cdr:y>0.82258</cdr:y>
    </cdr:to>
    <cdr:cxnSp macro="">
      <cdr:nvCxnSpPr>
        <cdr:cNvPr id="3" name="Straight Connector 2"/>
        <cdr:cNvCxnSpPr/>
      </cdr:nvCxnSpPr>
      <cdr:spPr>
        <a:xfrm xmlns:a="http://schemas.openxmlformats.org/drawingml/2006/main">
          <a:off x="4191000" y="152400"/>
          <a:ext cx="0" cy="373380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FF0000"/>
          </a:solidFill>
          <a:prstDash val="solid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4C17E7-255E-461C-BF6F-7885896099C7}" type="datetimeFigureOut">
              <a:rPr lang="en-US" smtClean="0"/>
              <a:t>10/19/2012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3164CE-D04D-4E11-A411-341B5E96B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693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1B59C4-FCAF-42A1-9395-D675CCAFF833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1B59C4-FCAF-42A1-9395-D675CCAFF833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6007A-0B1E-4BC3-B2CC-480D7616F91D}" type="datetimeFigureOut">
              <a:rPr lang="en-US" smtClean="0"/>
              <a:t>10/19/2012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B97EF-0FF0-49A9-A560-F07730DFE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104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6007A-0B1E-4BC3-B2CC-480D7616F91D}" type="datetimeFigureOut">
              <a:rPr lang="en-US" smtClean="0"/>
              <a:t>10/19/2012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B97EF-0FF0-49A9-A560-F07730DFE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994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6007A-0B1E-4BC3-B2CC-480D7616F91D}" type="datetimeFigureOut">
              <a:rPr lang="en-US" smtClean="0"/>
              <a:t>10/19/2012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B97EF-0FF0-49A9-A560-F07730DFE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4168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6007A-0B1E-4BC3-B2CC-480D7616F91D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10/19/2012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B97EF-0FF0-49A9-A560-F07730DFEF2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4952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6007A-0B1E-4BC3-B2CC-480D7616F91D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10/19/2012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B97EF-0FF0-49A9-A560-F07730DFEF2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4032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6007A-0B1E-4BC3-B2CC-480D7616F91D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10/19/2012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B97EF-0FF0-49A9-A560-F07730DFEF2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2577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6007A-0B1E-4BC3-B2CC-480D7616F91D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10/19/2012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B97EF-0FF0-49A9-A560-F07730DFEF2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385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6007A-0B1E-4BC3-B2CC-480D7616F91D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10/19/2012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B97EF-0FF0-49A9-A560-F07730DFEF2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3403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6007A-0B1E-4BC3-B2CC-480D7616F91D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10/19/2012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B97EF-0FF0-49A9-A560-F07730DFEF2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1330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6007A-0B1E-4BC3-B2CC-480D7616F91D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10/19/2012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B97EF-0FF0-49A9-A560-F07730DFEF2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6496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6007A-0B1E-4BC3-B2CC-480D7616F91D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10/19/2012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B97EF-0FF0-49A9-A560-F07730DFEF2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145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6007A-0B1E-4BC3-B2CC-480D7616F91D}" type="datetimeFigureOut">
              <a:rPr lang="en-US" smtClean="0"/>
              <a:t>10/19/2012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B97EF-0FF0-49A9-A560-F07730DFE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935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6007A-0B1E-4BC3-B2CC-480D7616F91D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10/19/2012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B97EF-0FF0-49A9-A560-F07730DFEF2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0919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6007A-0B1E-4BC3-B2CC-480D7616F91D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10/19/2012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B97EF-0FF0-49A9-A560-F07730DFEF2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839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6007A-0B1E-4BC3-B2CC-480D7616F91D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10/19/2012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B97EF-0FF0-49A9-A560-F07730DFEF2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667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6007A-0B1E-4BC3-B2CC-480D7616F91D}" type="datetimeFigureOut">
              <a:rPr lang="en-US" smtClean="0"/>
              <a:t>10/19/2012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B97EF-0FF0-49A9-A560-F07730DFE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478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6007A-0B1E-4BC3-B2CC-480D7616F91D}" type="datetimeFigureOut">
              <a:rPr lang="en-US" smtClean="0"/>
              <a:t>10/19/2012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B97EF-0FF0-49A9-A560-F07730DFE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26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6007A-0B1E-4BC3-B2CC-480D7616F91D}" type="datetimeFigureOut">
              <a:rPr lang="en-US" smtClean="0"/>
              <a:t>10/19/2012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B97EF-0FF0-49A9-A560-F07730DFE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806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6007A-0B1E-4BC3-B2CC-480D7616F91D}" type="datetimeFigureOut">
              <a:rPr lang="en-US" smtClean="0"/>
              <a:t>10/19/2012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B97EF-0FF0-49A9-A560-F07730DFE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787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6007A-0B1E-4BC3-B2CC-480D7616F91D}" type="datetimeFigureOut">
              <a:rPr lang="en-US" smtClean="0"/>
              <a:t>10/19/2012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B97EF-0FF0-49A9-A560-F07730DFE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548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6007A-0B1E-4BC3-B2CC-480D7616F91D}" type="datetimeFigureOut">
              <a:rPr lang="en-US" smtClean="0"/>
              <a:t>10/19/2012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B97EF-0FF0-49A9-A560-F07730DFE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29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6007A-0B1E-4BC3-B2CC-480D7616F91D}" type="datetimeFigureOut">
              <a:rPr lang="en-US" smtClean="0"/>
              <a:t>10/19/2012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B97EF-0FF0-49A9-A560-F07730DFE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783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F6007A-0B1E-4BC3-B2CC-480D7616F91D}" type="datetimeFigureOut">
              <a:rPr lang="en-US" smtClean="0"/>
              <a:t>10/19/2012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5B97EF-0FF0-49A9-A560-F07730DFE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6322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F6007A-0B1E-4BC3-B2CC-480D7616F91D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10/19/2012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5B97EF-0FF0-49A9-A560-F07730DFEF2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8093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3901" y="685800"/>
            <a:ext cx="7696200" cy="2971800"/>
          </a:xfrm>
        </p:spPr>
        <p:txBody>
          <a:bodyPr>
            <a:normAutofit/>
          </a:bodyPr>
          <a:lstStyle/>
          <a:p>
            <a:r>
              <a:rPr lang="en-US" sz="5500" dirty="0" smtClean="0">
                <a:solidFill>
                  <a:srgbClr val="33CCCC"/>
                </a:solidFill>
                <a:latin typeface="Euphemia" pitchFamily="34" charset="0"/>
              </a:rPr>
              <a:t>The MMC and Teacher Composition</a:t>
            </a:r>
            <a:endParaRPr lang="en-US" sz="5500" dirty="0">
              <a:solidFill>
                <a:srgbClr val="33CCCC"/>
              </a:solidFill>
              <a:latin typeface="Euphemia" pitchFamily="34" charset="0"/>
            </a:endParaRPr>
          </a:p>
        </p:txBody>
      </p:sp>
      <p:pic>
        <p:nvPicPr>
          <p:cNvPr id="1026" name="Picture 2" descr="W:\Groups\MCER_admin\MiConsortium-NoTagli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764985"/>
            <a:ext cx="9144000" cy="2788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7921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133600"/>
            <a:ext cx="7543800" cy="3611563"/>
          </a:xfrm>
        </p:spPr>
        <p:txBody>
          <a:bodyPr>
            <a:norm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Euphemia" pitchFamily="34" charset="0"/>
              </a:rPr>
              <a:t>Have high schools reallocated teaching positions to meet curricular changes?</a:t>
            </a:r>
          </a:p>
          <a:p>
            <a:endParaRPr lang="en-US" sz="2600" dirty="0">
              <a:solidFill>
                <a:schemeClr val="bg1"/>
              </a:solidFill>
              <a:latin typeface="Euphemia" pitchFamily="34" charset="0"/>
            </a:endParaRPr>
          </a:p>
          <a:p>
            <a:r>
              <a:rPr lang="en-US" sz="2600" dirty="0" smtClean="0">
                <a:solidFill>
                  <a:schemeClr val="bg1"/>
                </a:solidFill>
                <a:latin typeface="Euphemia" pitchFamily="34" charset="0"/>
              </a:rPr>
              <a:t>What has been the impact of the MMC on the balance of teachers?</a:t>
            </a:r>
          </a:p>
          <a:p>
            <a:pPr lvl="1"/>
            <a:r>
              <a:rPr lang="en-US" sz="2200" dirty="0" smtClean="0">
                <a:solidFill>
                  <a:schemeClr val="bg1"/>
                </a:solidFill>
                <a:latin typeface="Euphemia" pitchFamily="34" charset="0"/>
              </a:rPr>
              <a:t>MMC vs. non-MMC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610600" cy="175260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006600"/>
                </a:solidFill>
                <a:latin typeface="Euphemia" pitchFamily="34" charset="0"/>
              </a:rPr>
              <a:t>Main Questions</a:t>
            </a:r>
            <a:endParaRPr lang="en-US" sz="4000" dirty="0">
              <a:solidFill>
                <a:srgbClr val="006600"/>
              </a:solidFill>
              <a:latin typeface="Euphemi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46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6600"/>
                </a:solidFill>
                <a:latin typeface="Euphemia" pitchFamily="34" charset="0"/>
              </a:rPr>
              <a:t>Table 1. High School Teachers in Michigan, 2004-2011  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1144755"/>
              </p:ext>
            </p:extLst>
          </p:nvPr>
        </p:nvGraphicFramePr>
        <p:xfrm>
          <a:off x="1143000" y="1600200"/>
          <a:ext cx="6858000" cy="44957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71600"/>
                <a:gridCol w="1828800"/>
                <a:gridCol w="1828800"/>
                <a:gridCol w="1828800"/>
              </a:tblGrid>
              <a:tr h="60782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Year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# full-time HS teachers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# high-school students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student-teacher </a:t>
                      </a:r>
                      <a:endParaRPr lang="en-US" sz="1600" dirty="0" smtClean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ratio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620" marR="7620" marT="7620" marB="0" anchor="b"/>
                </a:tc>
              </a:tr>
              <a:tr h="48312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2004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19,390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355,961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620" marR="762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18:1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620" marR="7620" marT="7620" marB="0" anchor="b"/>
                </a:tc>
              </a:tr>
              <a:tr h="48312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2005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19,685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355,439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620" marR="762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18:1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620" marR="7620" marT="7620" marB="0" anchor="b"/>
                </a:tc>
              </a:tr>
              <a:tr h="48312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2006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19,571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358,591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620" marR="762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18:1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620" marR="7620" marT="7620" marB="0" anchor="b"/>
                </a:tc>
              </a:tr>
              <a:tr h="48312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2007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17,595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349,003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620" marR="762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20:1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620" marR="7620" marT="7620" marB="0" anchor="b"/>
                </a:tc>
              </a:tr>
              <a:tr h="48312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2008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17,552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341,565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620" marR="762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19:1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620" marR="7620" marT="7620" marB="0" anchor="b"/>
                </a:tc>
              </a:tr>
              <a:tr h="48312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2009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17,186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331,569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620" marR="762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19:1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620" marR="7620" marT="7620" marB="0" anchor="b"/>
                </a:tc>
              </a:tr>
              <a:tr h="48312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2010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15,990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320,998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620" marR="762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20:1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620" marR="7620" marT="7620" marB="0" anchor="b"/>
                </a:tc>
              </a:tr>
              <a:tr h="50612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2011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15,486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315,139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20:1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484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40366"/>
            <a:ext cx="8970816" cy="6565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8754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6600"/>
                </a:solidFill>
                <a:latin typeface="Euphemia" pitchFamily="34" charset="0"/>
              </a:rPr>
              <a:t>Number of Full-time HS teachers by MMC subject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8200746"/>
              </p:ext>
            </p:extLst>
          </p:nvPr>
        </p:nvGraphicFramePr>
        <p:xfrm>
          <a:off x="685800" y="1600200"/>
          <a:ext cx="7620000" cy="447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600200" y="6383708"/>
            <a:ext cx="571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chemeClr val="bg1"/>
                </a:solidFill>
              </a:rPr>
              <a:t>Note: </a:t>
            </a:r>
            <a:r>
              <a:rPr lang="en-US" sz="1200" i="1" dirty="0" smtClean="0">
                <a:solidFill>
                  <a:schemeClr val="bg1"/>
                </a:solidFill>
              </a:rPr>
              <a:t>The Dotted line indicates </a:t>
            </a:r>
            <a:r>
              <a:rPr lang="en-US" sz="1200" i="1" dirty="0">
                <a:solidFill>
                  <a:schemeClr val="bg1"/>
                </a:solidFill>
              </a:rPr>
              <a:t>announcement </a:t>
            </a:r>
            <a:r>
              <a:rPr lang="en-US" sz="1200" i="1" dirty="0" smtClean="0">
                <a:solidFill>
                  <a:schemeClr val="bg1"/>
                </a:solidFill>
              </a:rPr>
              <a:t>and the solid line indicates </a:t>
            </a:r>
            <a:r>
              <a:rPr lang="en-US" sz="1200" i="1" dirty="0">
                <a:solidFill>
                  <a:schemeClr val="bg1"/>
                </a:solidFill>
              </a:rPr>
              <a:t>implementation of the </a:t>
            </a:r>
            <a:r>
              <a:rPr lang="en-US" sz="1200" i="1" dirty="0" smtClean="0">
                <a:solidFill>
                  <a:schemeClr val="bg1"/>
                </a:solidFill>
              </a:rPr>
              <a:t>MMC.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11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6600"/>
                </a:solidFill>
                <a:latin typeface="Euphemia" pitchFamily="34" charset="0"/>
              </a:rPr>
              <a:t>Student-Teacher Ratios for </a:t>
            </a:r>
            <a:br>
              <a:rPr lang="en-US" dirty="0" smtClean="0">
                <a:solidFill>
                  <a:srgbClr val="006600"/>
                </a:solidFill>
                <a:latin typeface="Euphemia" pitchFamily="34" charset="0"/>
              </a:rPr>
            </a:br>
            <a:r>
              <a:rPr lang="en-US" dirty="0" smtClean="0">
                <a:solidFill>
                  <a:srgbClr val="006600"/>
                </a:solidFill>
                <a:latin typeface="Euphemia" pitchFamily="34" charset="0"/>
              </a:rPr>
              <a:t>MMC-only and </a:t>
            </a:r>
            <a:r>
              <a:rPr lang="en-US" dirty="0">
                <a:solidFill>
                  <a:srgbClr val="006600"/>
                </a:solidFill>
                <a:latin typeface="Euphemia" pitchFamily="34" charset="0"/>
              </a:rPr>
              <a:t>O</a:t>
            </a:r>
            <a:r>
              <a:rPr lang="en-US" dirty="0" smtClean="0">
                <a:solidFill>
                  <a:srgbClr val="006600"/>
                </a:solidFill>
                <a:latin typeface="Euphemia" pitchFamily="34" charset="0"/>
              </a:rPr>
              <a:t>ther Teachers</a:t>
            </a:r>
            <a:endParaRPr lang="en-US" dirty="0"/>
          </a:p>
        </p:txBody>
      </p:sp>
      <p:graphicFrame>
        <p:nvGraphicFramePr>
          <p:cNvPr id="4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9979098"/>
              </p:ext>
            </p:extLst>
          </p:nvPr>
        </p:nvGraphicFramePr>
        <p:xfrm>
          <a:off x="762000" y="1676400"/>
          <a:ext cx="80010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600200" y="6383708"/>
            <a:ext cx="571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chemeClr val="bg1"/>
                </a:solidFill>
              </a:rPr>
              <a:t>Note</a:t>
            </a:r>
            <a:r>
              <a:rPr lang="en-US" sz="1200" i="1" dirty="0" smtClean="0">
                <a:solidFill>
                  <a:schemeClr val="bg1"/>
                </a:solidFill>
              </a:rPr>
              <a:t>: </a:t>
            </a:r>
            <a:r>
              <a:rPr lang="en-US" sz="1200" i="1" dirty="0">
                <a:solidFill>
                  <a:schemeClr val="bg1"/>
                </a:solidFill>
              </a:rPr>
              <a:t>The Dotted line indicates announcement and the solid line indicates implementation of the MMC.</a:t>
            </a:r>
            <a:endParaRPr lang="en-US" sz="1200" dirty="0">
              <a:solidFill>
                <a:schemeClr val="bg1"/>
              </a:solidFill>
            </a:endParaRPr>
          </a:p>
          <a:p>
            <a:r>
              <a:rPr lang="en-US" sz="1200" i="1" dirty="0" smtClean="0">
                <a:solidFill>
                  <a:schemeClr val="bg1"/>
                </a:solidFill>
              </a:rPr>
              <a:t>.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05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6600"/>
                </a:solidFill>
                <a:latin typeface="Euphemia" pitchFamily="34" charset="0"/>
              </a:rPr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After the MMC, schools became more focused on assignments for MMC-core teachers: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MMC student/teacher ratios fell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Non-MMC student/teacher ratios rose</a:t>
            </a:r>
          </a:p>
          <a:p>
            <a:pPr marL="457200" lvl="1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Trade-off may be declines in school focus on non-MMC core subjects.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58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3901" y="685800"/>
            <a:ext cx="7696200" cy="2971800"/>
          </a:xfrm>
        </p:spPr>
        <p:txBody>
          <a:bodyPr>
            <a:normAutofit/>
          </a:bodyPr>
          <a:lstStyle/>
          <a:p>
            <a:r>
              <a:rPr lang="en-US" sz="5500" dirty="0" smtClean="0">
                <a:solidFill>
                  <a:srgbClr val="33CCCC"/>
                </a:solidFill>
                <a:latin typeface="Euphemia" pitchFamily="34" charset="0"/>
              </a:rPr>
              <a:t>Economic Conditions in Michigan, </a:t>
            </a:r>
            <a:br>
              <a:rPr lang="en-US" sz="5500" dirty="0" smtClean="0">
                <a:solidFill>
                  <a:srgbClr val="33CCCC"/>
                </a:solidFill>
                <a:latin typeface="Euphemia" pitchFamily="34" charset="0"/>
              </a:rPr>
            </a:br>
            <a:r>
              <a:rPr lang="en-US" sz="5500" dirty="0" smtClean="0">
                <a:solidFill>
                  <a:srgbClr val="33CCCC"/>
                </a:solidFill>
                <a:latin typeface="Euphemia" pitchFamily="34" charset="0"/>
              </a:rPr>
              <a:t>2000-2010</a:t>
            </a:r>
            <a:endParaRPr lang="en-US" sz="5500" dirty="0">
              <a:solidFill>
                <a:srgbClr val="33CCCC"/>
              </a:solidFill>
              <a:latin typeface="Euphemia" pitchFamily="34" charset="0"/>
            </a:endParaRPr>
          </a:p>
        </p:txBody>
      </p:sp>
      <p:pic>
        <p:nvPicPr>
          <p:cNvPr id="1026" name="Picture 2" descr="W:\Groups\MCER_admin\MiConsortium-NoTaglin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764985"/>
            <a:ext cx="9144000" cy="2788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2403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006600"/>
                </a:solidFill>
                <a:latin typeface="Euphemia" pitchFamily="34" charset="0"/>
              </a:rPr>
              <a:t>One State Recession</a:t>
            </a:r>
            <a:endParaRPr lang="en-US" sz="3600" dirty="0">
              <a:solidFill>
                <a:srgbClr val="006600"/>
              </a:solidFill>
              <a:latin typeface="Euphemia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09" t="16501" r="24552" b="16633"/>
          <a:stretch/>
        </p:blipFill>
        <p:spPr bwMode="auto">
          <a:xfrm>
            <a:off x="986003" y="1187354"/>
            <a:ext cx="7161711" cy="5156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986003" y="6343787"/>
            <a:ext cx="71617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9BBB59">
                    <a:lumMod val="50000"/>
                  </a:srgbClr>
                </a:solidFill>
              </a:rPr>
              <a:t>Source: </a:t>
            </a:r>
            <a:r>
              <a:rPr lang="en-US" sz="1200" dirty="0">
                <a:solidFill>
                  <a:srgbClr val="9BBB59">
                    <a:lumMod val="50000"/>
                  </a:srgbClr>
                </a:solidFill>
              </a:rPr>
              <a:t>“Real Per-Capita Personal Income in Michigan and the U.S.:2000-2010” by the Michigan Department of Technology, Management, &amp; Budget</a:t>
            </a:r>
            <a:r>
              <a:rPr lang="en-US" sz="1200" dirty="0" smtClean="0">
                <a:solidFill>
                  <a:srgbClr val="9BBB59">
                    <a:lumMod val="50000"/>
                  </a:srgbClr>
                </a:solidFill>
              </a:rPr>
              <a:t> </a:t>
            </a:r>
            <a:endParaRPr lang="en-US" sz="1200" dirty="0">
              <a:solidFill>
                <a:srgbClr val="9BBB59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223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</TotalTime>
  <Words>205</Words>
  <Application>Microsoft Office PowerPoint</Application>
  <PresentationFormat>On-screen Show (4:3)</PresentationFormat>
  <Paragraphs>60</Paragraphs>
  <Slides>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Office Theme</vt:lpstr>
      <vt:lpstr>1_Office Theme</vt:lpstr>
      <vt:lpstr>The MMC and Teacher Composition</vt:lpstr>
      <vt:lpstr>Main Questions</vt:lpstr>
      <vt:lpstr>Table 1. High School Teachers in Michigan, 2004-2011  </vt:lpstr>
      <vt:lpstr>PowerPoint Presentation</vt:lpstr>
      <vt:lpstr>Number of Full-time HS teachers by MMC subject</vt:lpstr>
      <vt:lpstr>Student-Teacher Ratios for  MMC-only and Other Teachers</vt:lpstr>
      <vt:lpstr>Conclusions</vt:lpstr>
      <vt:lpstr>Economic Conditions in Michigan,  2000-2010</vt:lpstr>
      <vt:lpstr>One State Recession</vt:lpstr>
    </vt:vector>
  </TitlesOfParts>
  <Company>University of Michigan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Early Impacts of the MMC on Student Outcomes</dc:title>
  <dc:creator>Hemelt, Steven</dc:creator>
  <cp:lastModifiedBy>Rosen, Rachel</cp:lastModifiedBy>
  <cp:revision>32</cp:revision>
  <dcterms:created xsi:type="dcterms:W3CDTF">2012-10-17T20:32:24Z</dcterms:created>
  <dcterms:modified xsi:type="dcterms:W3CDTF">2012-10-19T19:52:14Z</dcterms:modified>
</cp:coreProperties>
</file>